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4630400" cy="8229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4EA"/>
          </a:solidFill>
        </a:fill>
      </a:tcStyle>
    </a:wholeTbl>
    <a:band2H>
      <a:tcTxStyle/>
      <a:tcStyle>
        <a:tcBdr/>
        <a:fill>
          <a:solidFill>
            <a:srgbClr val="E8EBF5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5" d="100"/>
          <a:sy n="65" d="100"/>
        </p:scale>
        <p:origin x="830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08" name="Shape 108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Image 0" descr="Image 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91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9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Image 0" descr="Image 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100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0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 0" descr="Image 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19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2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Image 0" descr="Image 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28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2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Image 0" descr="Image 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37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3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Image 0" descr="Image 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46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4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Image 0" descr="Image 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55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5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Image 0" descr="Image 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64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6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Image 0" descr="Image 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7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7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Image 0" descr="Image 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8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8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2192020" y="923925"/>
            <a:ext cx="11704320" cy="20021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/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8166100" y="2926079"/>
            <a:ext cx="5730240" cy="53035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0226502" y="7503469"/>
            <a:ext cx="258621" cy="248302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 algn="r">
              <a:defRPr sz="1200"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med"/>
  <p:txStyles>
    <p:title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342900" marR="0" indent="-3429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783771" marR="0" indent="-326571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sz="3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1219200" marR="0" indent="-3048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17373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sz="3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21945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»"/>
        <a:tabLst/>
        <a:defRPr sz="3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26517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31089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35661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40233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Image 0" descr="Image 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111" name="Text 0"/>
          <p:cNvSpPr txBox="1"/>
          <p:nvPr/>
        </p:nvSpPr>
        <p:spPr>
          <a:xfrm>
            <a:off x="837724" y="2713670"/>
            <a:ext cx="7468552" cy="13858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5500"/>
              </a:lnSpc>
              <a:defRPr sz="4400">
                <a:solidFill>
                  <a:srgbClr val="D73AD7"/>
                </a:solidFill>
                <a:latin typeface="Source Serif Pro Semi Bold"/>
                <a:ea typeface="Source Serif Pro Semi Bold"/>
                <a:cs typeface="Source Serif Pro Semi Bold"/>
                <a:sym typeface="Source Serif Pro Semi Bold"/>
              </a:defRPr>
            </a:lvl1pPr>
          </a:lstStyle>
          <a:p>
            <a:r>
              <a:t>AI-Powered Social Media Suggestion System</a:t>
            </a:r>
          </a:p>
        </p:txBody>
      </p:sp>
      <p:sp>
        <p:nvSpPr>
          <p:cNvPr id="112" name="Text 1"/>
          <p:cNvSpPr txBox="1"/>
          <p:nvPr/>
        </p:nvSpPr>
        <p:spPr>
          <a:xfrm>
            <a:off x="837722" y="4480677"/>
            <a:ext cx="5858074" cy="30243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/>
          <a:p>
            <a:pPr>
              <a:lnSpc>
                <a:spcPts val="3000"/>
              </a:lnSpc>
              <a:defRPr>
                <a:solidFill>
                  <a:srgbClr val="27252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Personalizing User Experience through Machine Learning</a:t>
            </a:r>
          </a:p>
          <a:p>
            <a:pPr>
              <a:lnSpc>
                <a:spcPts val="3000"/>
              </a:lnSpc>
              <a:defRPr>
                <a:solidFill>
                  <a:srgbClr val="27252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endParaRPr/>
          </a:p>
          <a:p>
            <a:pPr>
              <a:lnSpc>
                <a:spcPts val="3000"/>
              </a:lnSpc>
              <a:defRPr>
                <a:solidFill>
                  <a:srgbClr val="27252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endParaRPr/>
          </a:p>
          <a:p>
            <a:pPr>
              <a:lnSpc>
                <a:spcPts val="3000"/>
              </a:lnSpc>
              <a:defRPr>
                <a:solidFill>
                  <a:srgbClr val="27252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2410030171-Chaitra Venugopal</a:t>
            </a:r>
          </a:p>
          <a:p>
            <a:pPr>
              <a:lnSpc>
                <a:spcPts val="3000"/>
              </a:lnSpc>
              <a:defRPr>
                <a:solidFill>
                  <a:srgbClr val="27252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2410030349-Anugoju Srija</a:t>
            </a:r>
          </a:p>
          <a:p>
            <a:pPr>
              <a:lnSpc>
                <a:spcPts val="3000"/>
              </a:lnSpc>
              <a:defRPr>
                <a:solidFill>
                  <a:srgbClr val="27252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2410030246-Devarshetty Pravalika</a:t>
            </a:r>
          </a:p>
          <a:p>
            <a:pPr>
              <a:lnSpc>
                <a:spcPts val="3000"/>
              </a:lnSpc>
              <a:defRPr>
                <a:solidFill>
                  <a:srgbClr val="27252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2410030440-Vinnakota Cherishma Priya</a:t>
            </a:r>
          </a:p>
          <a:p>
            <a:pPr>
              <a:lnSpc>
                <a:spcPts val="3000"/>
              </a:lnSpc>
              <a:defRPr>
                <a:solidFill>
                  <a:srgbClr val="27252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2410030121-Nelabotla Abhinaya Mohita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Text 0"/>
          <p:cNvSpPr txBox="1"/>
          <p:nvPr/>
        </p:nvSpPr>
        <p:spPr>
          <a:xfrm>
            <a:off x="837724" y="1848560"/>
            <a:ext cx="6504931" cy="6873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5500"/>
              </a:lnSpc>
              <a:defRPr sz="4400">
                <a:solidFill>
                  <a:srgbClr val="D73AD7"/>
                </a:solidFill>
                <a:latin typeface="Source Serif Pro Semi Bold"/>
                <a:ea typeface="Source Serif Pro Semi Bold"/>
                <a:cs typeface="Source Serif Pro Semi Bold"/>
                <a:sym typeface="Source Serif Pro Semi Bold"/>
              </a:defRPr>
            </a:lvl1pPr>
          </a:lstStyle>
          <a:p>
            <a:r>
              <a:t>Learnings &amp; Future Scope</a:t>
            </a:r>
          </a:p>
        </p:txBody>
      </p:sp>
      <p:sp>
        <p:nvSpPr>
          <p:cNvPr id="175" name="Text 1"/>
          <p:cNvSpPr txBox="1"/>
          <p:nvPr/>
        </p:nvSpPr>
        <p:spPr>
          <a:xfrm>
            <a:off x="837724" y="3031331"/>
            <a:ext cx="9665804" cy="3573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3000"/>
              </a:lnSpc>
              <a:defRPr>
                <a:solidFill>
                  <a:srgbClr val="27252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We learned a lot while researching this project and found some areas to improve it in the future.</a:t>
            </a:r>
          </a:p>
        </p:txBody>
      </p:sp>
      <p:sp>
        <p:nvSpPr>
          <p:cNvPr id="176" name="Text 2"/>
          <p:cNvSpPr txBox="1"/>
          <p:nvPr/>
        </p:nvSpPr>
        <p:spPr>
          <a:xfrm>
            <a:off x="837722" y="3922871"/>
            <a:ext cx="1410655" cy="3385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700"/>
              </a:lnSpc>
              <a:defRPr sz="2200">
                <a:solidFill>
                  <a:srgbClr val="D73AD7"/>
                </a:solidFill>
                <a:latin typeface="Source Serif Pro Semi Bold"/>
                <a:ea typeface="Source Serif Pro Semi Bold"/>
                <a:cs typeface="Source Serif Pro Semi Bold"/>
                <a:sym typeface="Source Serif Pro Semi Bold"/>
              </a:defRPr>
            </a:lvl1pPr>
          </a:lstStyle>
          <a:p>
            <a:r>
              <a:t>Challenges</a:t>
            </a:r>
          </a:p>
        </p:txBody>
      </p:sp>
      <p:sp>
        <p:nvSpPr>
          <p:cNvPr id="177" name="Text 3"/>
          <p:cNvSpPr txBox="1"/>
          <p:nvPr/>
        </p:nvSpPr>
        <p:spPr>
          <a:xfrm>
            <a:off x="837723" y="4514136"/>
            <a:ext cx="3913300" cy="3573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 marL="342900" indent="-342900">
              <a:lnSpc>
                <a:spcPts val="3000"/>
              </a:lnSpc>
              <a:buSzPct val="100000"/>
              <a:buChar char="•"/>
              <a:defRPr>
                <a:solidFill>
                  <a:srgbClr val="27252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Dealing with messy or unclear data</a:t>
            </a:r>
          </a:p>
        </p:txBody>
      </p:sp>
      <p:sp>
        <p:nvSpPr>
          <p:cNvPr id="178" name="Text 4"/>
          <p:cNvSpPr txBox="1"/>
          <p:nvPr/>
        </p:nvSpPr>
        <p:spPr>
          <a:xfrm>
            <a:off x="837722" y="4980861"/>
            <a:ext cx="4409344" cy="3573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 marL="342900" indent="-342900">
              <a:lnSpc>
                <a:spcPts val="3000"/>
              </a:lnSpc>
              <a:buSzPct val="100000"/>
              <a:buChar char="•"/>
              <a:defRPr>
                <a:solidFill>
                  <a:srgbClr val="27252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Suggesting content for brand-new users</a:t>
            </a:r>
          </a:p>
        </p:txBody>
      </p:sp>
      <p:sp>
        <p:nvSpPr>
          <p:cNvPr id="179" name="Text 5"/>
          <p:cNvSpPr txBox="1"/>
          <p:nvPr/>
        </p:nvSpPr>
        <p:spPr>
          <a:xfrm>
            <a:off x="837722" y="5447586"/>
            <a:ext cx="4747779" cy="3573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 marL="342900" indent="-342900">
              <a:lnSpc>
                <a:spcPts val="3000"/>
              </a:lnSpc>
              <a:buSzPct val="100000"/>
              <a:buChar char="•"/>
              <a:defRPr>
                <a:solidFill>
                  <a:srgbClr val="27252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Improving the model’s accuracy and results</a:t>
            </a:r>
          </a:p>
        </p:txBody>
      </p:sp>
      <p:sp>
        <p:nvSpPr>
          <p:cNvPr id="180" name="Text 6"/>
          <p:cNvSpPr txBox="1"/>
          <p:nvPr/>
        </p:nvSpPr>
        <p:spPr>
          <a:xfrm>
            <a:off x="837722" y="5914311"/>
            <a:ext cx="6112458" cy="3573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 marL="342900" indent="-342900">
              <a:lnSpc>
                <a:spcPts val="3000"/>
              </a:lnSpc>
              <a:buSzPct val="100000"/>
              <a:buChar char="•"/>
              <a:defRPr>
                <a:solidFill>
                  <a:srgbClr val="27252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Deciding between live suggestions or scheduled updates</a:t>
            </a:r>
          </a:p>
        </p:txBody>
      </p:sp>
      <p:sp>
        <p:nvSpPr>
          <p:cNvPr id="181" name="Text 7"/>
          <p:cNvSpPr txBox="1"/>
          <p:nvPr/>
        </p:nvSpPr>
        <p:spPr>
          <a:xfrm>
            <a:off x="7614759" y="3922871"/>
            <a:ext cx="2761680" cy="3385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700"/>
              </a:lnSpc>
              <a:defRPr sz="2200">
                <a:solidFill>
                  <a:srgbClr val="D73AD7"/>
                </a:solidFill>
                <a:latin typeface="Source Serif Pro Semi Bold"/>
                <a:ea typeface="Source Serif Pro Semi Bold"/>
                <a:cs typeface="Source Serif Pro Semi Bold"/>
                <a:sym typeface="Source Serif Pro Semi Bold"/>
              </a:defRPr>
            </a:lvl1pPr>
          </a:lstStyle>
          <a:p>
            <a:r>
              <a:t>Future Enhancements</a:t>
            </a:r>
          </a:p>
        </p:txBody>
      </p:sp>
      <p:sp>
        <p:nvSpPr>
          <p:cNvPr id="182" name="Text 8"/>
          <p:cNvSpPr txBox="1"/>
          <p:nvPr/>
        </p:nvSpPr>
        <p:spPr>
          <a:xfrm>
            <a:off x="7614759" y="4514136"/>
            <a:ext cx="4549094" cy="3573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 marL="342900" indent="-342900">
              <a:lnSpc>
                <a:spcPts val="3000"/>
              </a:lnSpc>
              <a:buSzPct val="100000"/>
              <a:buChar char="•"/>
              <a:defRPr>
                <a:solidFill>
                  <a:srgbClr val="27252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Add voice or emotion-based suggestions </a:t>
            </a:r>
          </a:p>
        </p:txBody>
      </p:sp>
      <p:sp>
        <p:nvSpPr>
          <p:cNvPr id="183" name="Text 9"/>
          <p:cNvSpPr txBox="1"/>
          <p:nvPr/>
        </p:nvSpPr>
        <p:spPr>
          <a:xfrm>
            <a:off x="7614759" y="4980861"/>
            <a:ext cx="5971816" cy="3573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 marL="342900" indent="-342900">
              <a:lnSpc>
                <a:spcPts val="3000"/>
              </a:lnSpc>
              <a:buSzPct val="100000"/>
              <a:buChar char="•"/>
              <a:defRPr>
                <a:solidFill>
                  <a:srgbClr val="27252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Use live feedback to make suggestions better over time</a:t>
            </a:r>
          </a:p>
        </p:txBody>
      </p:sp>
      <p:sp>
        <p:nvSpPr>
          <p:cNvPr id="184" name="Text 10"/>
          <p:cNvSpPr txBox="1"/>
          <p:nvPr/>
        </p:nvSpPr>
        <p:spPr>
          <a:xfrm>
            <a:off x="7614759" y="5447586"/>
            <a:ext cx="5374197" cy="3573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 marL="342900" indent="-342900">
              <a:lnSpc>
                <a:spcPts val="3000"/>
              </a:lnSpc>
              <a:buSzPct val="100000"/>
              <a:buChar char="•"/>
              <a:defRPr>
                <a:solidFill>
                  <a:srgbClr val="27252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Track user activity across different apps/platforms</a:t>
            </a:r>
          </a:p>
        </p:txBody>
      </p:sp>
      <p:sp>
        <p:nvSpPr>
          <p:cNvPr id="185" name="Text 11"/>
          <p:cNvSpPr txBox="1"/>
          <p:nvPr/>
        </p:nvSpPr>
        <p:spPr>
          <a:xfrm>
            <a:off x="7614759" y="5914311"/>
            <a:ext cx="4875585" cy="3573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 marL="342900" indent="-342900">
              <a:lnSpc>
                <a:spcPts val="3000"/>
              </a:lnSpc>
              <a:buSzPct val="100000"/>
              <a:buChar char="•"/>
              <a:defRPr>
                <a:solidFill>
                  <a:srgbClr val="27252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Avoid biased or false content in suggestions.</a:t>
            </a: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Text 0"/>
          <p:cNvSpPr txBox="1"/>
          <p:nvPr/>
        </p:nvSpPr>
        <p:spPr>
          <a:xfrm>
            <a:off x="6324124" y="2143361"/>
            <a:ext cx="2777233" cy="687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5500"/>
              </a:lnSpc>
              <a:defRPr sz="4400">
                <a:solidFill>
                  <a:srgbClr val="D73AD7"/>
                </a:solidFill>
                <a:latin typeface="Source Serif Pro Semi Bold"/>
                <a:ea typeface="Source Serif Pro Semi Bold"/>
                <a:cs typeface="Source Serif Pro Semi Bold"/>
                <a:sym typeface="Source Serif Pro Semi Bold"/>
              </a:defRPr>
            </a:lvl1pPr>
          </a:lstStyle>
          <a:p>
            <a:r>
              <a:t>Conclusion</a:t>
            </a:r>
          </a:p>
        </p:txBody>
      </p:sp>
      <p:sp>
        <p:nvSpPr>
          <p:cNvPr id="188" name="Text 1"/>
          <p:cNvSpPr txBox="1"/>
          <p:nvPr/>
        </p:nvSpPr>
        <p:spPr>
          <a:xfrm>
            <a:off x="6324124" y="3206350"/>
            <a:ext cx="7468552" cy="11193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3000"/>
              </a:lnSpc>
              <a:defRPr>
                <a:solidFill>
                  <a:srgbClr val="27252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Our AI-powered system helps by showing only the most relevant and personalised content-making the user experience more engaging and meaningful.</a:t>
            </a:r>
          </a:p>
        </p:txBody>
      </p:sp>
      <p:sp>
        <p:nvSpPr>
          <p:cNvPr id="189" name="Text 2"/>
          <p:cNvSpPr txBox="1"/>
          <p:nvPr/>
        </p:nvSpPr>
        <p:spPr>
          <a:xfrm>
            <a:off x="6683095" y="4600573"/>
            <a:ext cx="7109582" cy="11080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4400"/>
              </a:lnSpc>
              <a:defRPr sz="3500">
                <a:solidFill>
                  <a:srgbClr val="D73AD7"/>
                </a:solidFill>
                <a:latin typeface="Source Serif Pro Semi Bold"/>
                <a:ea typeface="Source Serif Pro Semi Bold"/>
                <a:cs typeface="Source Serif Pro Semi Bold"/>
                <a:sym typeface="Source Serif Pro Semi Bold"/>
              </a:defRPr>
            </a:lvl1pPr>
          </a:lstStyle>
          <a:p>
            <a:r>
              <a:t>"Personalization is key to retaining attention in the content jungle."</a:t>
            </a:r>
          </a:p>
        </p:txBody>
      </p:sp>
      <p:sp>
        <p:nvSpPr>
          <p:cNvPr id="190" name="Shape 3"/>
          <p:cNvSpPr/>
          <p:nvPr/>
        </p:nvSpPr>
        <p:spPr>
          <a:xfrm>
            <a:off x="6324124" y="4453804"/>
            <a:ext cx="25778" cy="1632314"/>
          </a:xfrm>
          <a:prstGeom prst="rect">
            <a:avLst/>
          </a:prstGeom>
          <a:solidFill>
            <a:srgbClr val="D75BE2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pic>
        <p:nvPicPr>
          <p:cNvPr id="191" name="Screenshot 2025-08-24 at 4.42.40 PM.png" descr="Screenshot 2025-08-24 at 4.42.40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79878" y="23927"/>
            <a:ext cx="6633150" cy="818174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ext 0"/>
          <p:cNvSpPr txBox="1"/>
          <p:nvPr/>
        </p:nvSpPr>
        <p:spPr>
          <a:xfrm>
            <a:off x="837722" y="1626751"/>
            <a:ext cx="4296470" cy="687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5500"/>
              </a:lnSpc>
              <a:defRPr sz="4400">
                <a:solidFill>
                  <a:srgbClr val="D73AD7"/>
                </a:solidFill>
                <a:latin typeface="Source Serif Pro Semi Bold"/>
                <a:ea typeface="Source Serif Pro Semi Bold"/>
                <a:cs typeface="Source Serif Pro Semi Bold"/>
                <a:sym typeface="Source Serif Pro Semi Bold"/>
              </a:defRPr>
            </a:lvl1pPr>
          </a:lstStyle>
          <a:p>
            <a:r>
              <a:t>INTRODUCTION</a:t>
            </a:r>
          </a:p>
        </p:txBody>
      </p:sp>
      <p:sp>
        <p:nvSpPr>
          <p:cNvPr id="115" name="Text 1"/>
          <p:cNvSpPr txBox="1"/>
          <p:nvPr/>
        </p:nvSpPr>
        <p:spPr>
          <a:xfrm>
            <a:off x="837722" y="2809518"/>
            <a:ext cx="12002146" cy="3573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3000"/>
              </a:lnSpc>
              <a:defRPr>
                <a:solidFill>
                  <a:srgbClr val="27252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In today's digital age, users face an overwhelming amount of content, leading to decreased engagement and retention.</a:t>
            </a:r>
          </a:p>
        </p:txBody>
      </p:sp>
      <p:sp>
        <p:nvSpPr>
          <p:cNvPr id="116" name="Shape 2"/>
          <p:cNvSpPr/>
          <p:nvPr/>
        </p:nvSpPr>
        <p:spPr>
          <a:xfrm>
            <a:off x="837722" y="3820716"/>
            <a:ext cx="4158740" cy="2129790"/>
          </a:xfrm>
          <a:prstGeom prst="roundRect">
            <a:avLst>
              <a:gd name="adj" fmla="val 6869"/>
            </a:avLst>
          </a:prstGeom>
          <a:solidFill>
            <a:srgbClr val="FFFFFF">
              <a:alpha val="95000"/>
            </a:srgbClr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pic>
        <p:nvPicPr>
          <p:cNvPr id="117" name="Image 0" descr="Image 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722" y="3790236"/>
            <a:ext cx="4158740" cy="121924"/>
          </a:xfrm>
          <a:prstGeom prst="rect">
            <a:avLst/>
          </a:prstGeom>
          <a:ln w="12700">
            <a:miter lim="400000"/>
          </a:ln>
        </p:spPr>
      </p:pic>
      <p:pic>
        <p:nvPicPr>
          <p:cNvPr id="118" name="Image 1" descr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7995" y="3461742"/>
            <a:ext cx="718070" cy="718070"/>
          </a:xfrm>
          <a:prstGeom prst="rect">
            <a:avLst/>
          </a:prstGeom>
          <a:ln w="12700">
            <a:miter lim="400000"/>
          </a:ln>
        </p:spPr>
      </p:pic>
      <p:pic>
        <p:nvPicPr>
          <p:cNvPr id="119" name="Image 2" descr="Imag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3382" y="3641287"/>
            <a:ext cx="287183" cy="358977"/>
          </a:xfrm>
          <a:prstGeom prst="rect">
            <a:avLst/>
          </a:prstGeom>
          <a:ln w="12700">
            <a:miter lim="400000"/>
          </a:ln>
        </p:spPr>
      </p:pic>
      <p:sp>
        <p:nvSpPr>
          <p:cNvPr id="120" name="Text 3"/>
          <p:cNvSpPr txBox="1"/>
          <p:nvPr/>
        </p:nvSpPr>
        <p:spPr>
          <a:xfrm>
            <a:off x="1107516" y="4419124"/>
            <a:ext cx="1876277" cy="3385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700"/>
              </a:lnSpc>
              <a:defRPr sz="2200">
                <a:solidFill>
                  <a:srgbClr val="272525"/>
                </a:solidFill>
                <a:latin typeface="Source Serif Pro Semi Bold"/>
                <a:ea typeface="Source Serif Pro Semi Bold"/>
                <a:cs typeface="Source Serif Pro Semi Bold"/>
                <a:sym typeface="Source Serif Pro Semi Bold"/>
              </a:defRPr>
            </a:lvl1pPr>
          </a:lstStyle>
          <a:p>
            <a:r>
              <a:t>User Retention</a:t>
            </a:r>
          </a:p>
        </p:txBody>
      </p:sp>
      <p:sp>
        <p:nvSpPr>
          <p:cNvPr id="121" name="Text 4"/>
          <p:cNvSpPr txBox="1"/>
          <p:nvPr/>
        </p:nvSpPr>
        <p:spPr>
          <a:xfrm>
            <a:off x="1107519" y="4914662"/>
            <a:ext cx="3619144" cy="7383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3000"/>
              </a:lnSpc>
              <a:defRPr>
                <a:solidFill>
                  <a:srgbClr val="27252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Keeping users engaged amidst vast content.</a:t>
            </a:r>
          </a:p>
        </p:txBody>
      </p:sp>
      <p:sp>
        <p:nvSpPr>
          <p:cNvPr id="122" name="Shape 5"/>
          <p:cNvSpPr/>
          <p:nvPr/>
        </p:nvSpPr>
        <p:spPr>
          <a:xfrm>
            <a:off x="5235773" y="3820716"/>
            <a:ext cx="4158735" cy="2129790"/>
          </a:xfrm>
          <a:prstGeom prst="roundRect">
            <a:avLst>
              <a:gd name="adj" fmla="val 6869"/>
            </a:avLst>
          </a:prstGeom>
          <a:solidFill>
            <a:srgbClr val="FFFFFF">
              <a:alpha val="95000"/>
            </a:srgbClr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pic>
        <p:nvPicPr>
          <p:cNvPr id="123" name="Image 3" descr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5773" y="3790236"/>
            <a:ext cx="4158735" cy="121924"/>
          </a:xfrm>
          <a:prstGeom prst="rect">
            <a:avLst/>
          </a:prstGeom>
          <a:ln w="12700">
            <a:miter lim="400000"/>
          </a:ln>
        </p:spPr>
      </p:pic>
      <p:pic>
        <p:nvPicPr>
          <p:cNvPr id="124" name="Image 4" descr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6048" y="3461742"/>
            <a:ext cx="718070" cy="718070"/>
          </a:xfrm>
          <a:prstGeom prst="rect">
            <a:avLst/>
          </a:prstGeom>
          <a:ln w="12700">
            <a:miter lim="400000"/>
          </a:ln>
        </p:spPr>
      </p:pic>
      <p:pic>
        <p:nvPicPr>
          <p:cNvPr id="125" name="Image 5" descr="Imag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71432" y="3641287"/>
            <a:ext cx="287183" cy="358977"/>
          </a:xfrm>
          <a:prstGeom prst="rect">
            <a:avLst/>
          </a:prstGeom>
          <a:ln w="12700">
            <a:miter lim="400000"/>
          </a:ln>
        </p:spPr>
      </p:pic>
      <p:sp>
        <p:nvSpPr>
          <p:cNvPr id="126" name="Text 6"/>
          <p:cNvSpPr txBox="1"/>
          <p:nvPr/>
        </p:nvSpPr>
        <p:spPr>
          <a:xfrm>
            <a:off x="5505567" y="4419124"/>
            <a:ext cx="1597150" cy="3385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700"/>
              </a:lnSpc>
              <a:defRPr sz="2200">
                <a:solidFill>
                  <a:srgbClr val="272525"/>
                </a:solidFill>
                <a:latin typeface="Source Serif Pro Semi Bold"/>
                <a:ea typeface="Source Serif Pro Semi Bold"/>
                <a:cs typeface="Source Serif Pro Semi Bold"/>
                <a:sym typeface="Source Serif Pro Semi Bold"/>
              </a:defRPr>
            </a:lvl1pPr>
          </a:lstStyle>
          <a:p>
            <a:r>
              <a:t>Engagement</a:t>
            </a:r>
          </a:p>
        </p:txBody>
      </p:sp>
      <p:sp>
        <p:nvSpPr>
          <p:cNvPr id="127" name="Text 7"/>
          <p:cNvSpPr txBox="1"/>
          <p:nvPr/>
        </p:nvSpPr>
        <p:spPr>
          <a:xfrm>
            <a:off x="5505567" y="4914662"/>
            <a:ext cx="3619148" cy="7383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3000"/>
              </a:lnSpc>
              <a:defRPr>
                <a:solidFill>
                  <a:srgbClr val="27252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Boosting interaction with relevant content.</a:t>
            </a:r>
          </a:p>
        </p:txBody>
      </p:sp>
      <p:sp>
        <p:nvSpPr>
          <p:cNvPr id="128" name="Shape 8"/>
          <p:cNvSpPr/>
          <p:nvPr/>
        </p:nvSpPr>
        <p:spPr>
          <a:xfrm>
            <a:off x="9633822" y="3820716"/>
            <a:ext cx="4158854" cy="2129790"/>
          </a:xfrm>
          <a:prstGeom prst="roundRect">
            <a:avLst>
              <a:gd name="adj" fmla="val 6869"/>
            </a:avLst>
          </a:prstGeom>
          <a:solidFill>
            <a:srgbClr val="FFFFFF">
              <a:alpha val="95000"/>
            </a:srgbClr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pic>
        <p:nvPicPr>
          <p:cNvPr id="129" name="Image 6" descr="Imag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3822" y="3790236"/>
            <a:ext cx="4158854" cy="121924"/>
          </a:xfrm>
          <a:prstGeom prst="rect">
            <a:avLst/>
          </a:prstGeom>
          <a:ln w="12700">
            <a:miter lim="400000"/>
          </a:ln>
        </p:spPr>
      </p:pic>
      <p:pic>
        <p:nvPicPr>
          <p:cNvPr id="130" name="Image 7" descr="Imag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4217" y="3461742"/>
            <a:ext cx="718070" cy="71807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1" name="Image 8" descr="Imag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69600" y="3641287"/>
            <a:ext cx="287181" cy="358977"/>
          </a:xfrm>
          <a:prstGeom prst="rect">
            <a:avLst/>
          </a:prstGeom>
          <a:ln w="12700">
            <a:miter lim="400000"/>
          </a:ln>
        </p:spPr>
      </p:pic>
      <p:sp>
        <p:nvSpPr>
          <p:cNvPr id="132" name="Text 9"/>
          <p:cNvSpPr txBox="1"/>
          <p:nvPr/>
        </p:nvSpPr>
        <p:spPr>
          <a:xfrm>
            <a:off x="9903617" y="4419124"/>
            <a:ext cx="2202607" cy="3385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700"/>
              </a:lnSpc>
              <a:defRPr sz="2200">
                <a:solidFill>
                  <a:srgbClr val="272525"/>
                </a:solidFill>
                <a:latin typeface="Source Serif Pro Semi Bold"/>
                <a:ea typeface="Source Serif Pro Semi Bold"/>
                <a:cs typeface="Source Serif Pro Semi Bold"/>
                <a:sym typeface="Source Serif Pro Semi Bold"/>
              </a:defRPr>
            </a:lvl1pPr>
          </a:lstStyle>
          <a:p>
            <a:r>
              <a:t>Content Overload</a:t>
            </a:r>
          </a:p>
        </p:txBody>
      </p:sp>
      <p:sp>
        <p:nvSpPr>
          <p:cNvPr id="133" name="Text 10"/>
          <p:cNvSpPr txBox="1"/>
          <p:nvPr/>
        </p:nvSpPr>
        <p:spPr>
          <a:xfrm>
            <a:off x="9903617" y="4914662"/>
            <a:ext cx="3619266" cy="7383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3000"/>
              </a:lnSpc>
              <a:defRPr>
                <a:solidFill>
                  <a:srgbClr val="27252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Filtering through irrelevant information.</a:t>
            </a:r>
          </a:p>
        </p:txBody>
      </p:sp>
      <p:sp>
        <p:nvSpPr>
          <p:cNvPr id="134" name="Text 11"/>
          <p:cNvSpPr txBox="1"/>
          <p:nvPr/>
        </p:nvSpPr>
        <p:spPr>
          <a:xfrm>
            <a:off x="837722" y="6219706"/>
            <a:ext cx="7153660" cy="3573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3000"/>
              </a:lnSpc>
              <a:defRPr>
                <a:solidFill>
                  <a:srgbClr val="27252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Our goal: Recommend relevant posts, accounts, or topics using AI/ML.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Text 0"/>
          <p:cNvSpPr txBox="1"/>
          <p:nvPr/>
        </p:nvSpPr>
        <p:spPr>
          <a:xfrm>
            <a:off x="837720" y="697706"/>
            <a:ext cx="5530851" cy="687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5500"/>
              </a:lnSpc>
              <a:defRPr sz="4400">
                <a:solidFill>
                  <a:srgbClr val="D73AD7"/>
                </a:solidFill>
                <a:latin typeface="Source Serif Pro Semi Bold"/>
                <a:ea typeface="Source Serif Pro Semi Bold"/>
                <a:cs typeface="Source Serif Pro Semi Bold"/>
                <a:sym typeface="Source Serif Pro Semi Bold"/>
              </a:defRPr>
            </a:lvl1pPr>
          </a:lstStyle>
          <a:p>
            <a:r>
              <a:t>Real-World Inspiration</a:t>
            </a:r>
          </a:p>
        </p:txBody>
      </p:sp>
      <p:sp>
        <p:nvSpPr>
          <p:cNvPr id="137" name="Text 1"/>
          <p:cNvSpPr txBox="1"/>
          <p:nvPr/>
        </p:nvSpPr>
        <p:spPr>
          <a:xfrm>
            <a:off x="837724" y="1880473"/>
            <a:ext cx="9846296" cy="3573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3000"/>
              </a:lnSpc>
              <a:defRPr>
                <a:solidFill>
                  <a:srgbClr val="27252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Our system draws inspiration from successful recommendation engines across various platforms.</a:t>
            </a:r>
          </a:p>
        </p:txBody>
      </p:sp>
      <p:sp>
        <p:nvSpPr>
          <p:cNvPr id="138" name="Text 2"/>
          <p:cNvSpPr txBox="1"/>
          <p:nvPr/>
        </p:nvSpPr>
        <p:spPr>
          <a:xfrm>
            <a:off x="837721" y="2748082"/>
            <a:ext cx="3900464" cy="3573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 marL="342900" indent="-342900">
              <a:lnSpc>
                <a:spcPts val="3000"/>
              </a:lnSpc>
              <a:buSzPct val="100000"/>
              <a:buChar char="•"/>
              <a:defRPr>
                <a:solidFill>
                  <a:srgbClr val="27252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Instagram Reels recommendations</a:t>
            </a:r>
          </a:p>
        </p:txBody>
      </p:sp>
      <p:sp>
        <p:nvSpPr>
          <p:cNvPr id="139" name="Text 3"/>
          <p:cNvSpPr txBox="1"/>
          <p:nvPr/>
        </p:nvSpPr>
        <p:spPr>
          <a:xfrm>
            <a:off x="837721" y="3214807"/>
            <a:ext cx="3379640" cy="3573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 marL="342900" indent="-342900">
              <a:lnSpc>
                <a:spcPts val="3000"/>
              </a:lnSpc>
              <a:buSzPct val="100000"/>
              <a:buChar char="•"/>
              <a:defRPr>
                <a:solidFill>
                  <a:srgbClr val="27252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Twitter/X timeline suggestions</a:t>
            </a:r>
          </a:p>
        </p:txBody>
      </p:sp>
      <p:sp>
        <p:nvSpPr>
          <p:cNvPr id="140" name="Text 4"/>
          <p:cNvSpPr txBox="1"/>
          <p:nvPr/>
        </p:nvSpPr>
        <p:spPr>
          <a:xfrm>
            <a:off x="837722" y="3681531"/>
            <a:ext cx="4257204" cy="3573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 marL="342900" indent="-342900">
              <a:lnSpc>
                <a:spcPts val="3000"/>
              </a:lnSpc>
              <a:buSzPct val="100000"/>
              <a:buChar char="•"/>
              <a:defRPr>
                <a:solidFill>
                  <a:srgbClr val="27252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LinkedIn connection &amp; job suggestions</a:t>
            </a:r>
          </a:p>
        </p:txBody>
      </p:sp>
      <p:pic>
        <p:nvPicPr>
          <p:cNvPr id="141" name="Image 0" descr="Image 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4760" y="2801896"/>
            <a:ext cx="6185538" cy="3479366"/>
          </a:xfrm>
          <a:prstGeom prst="rect">
            <a:avLst/>
          </a:prstGeom>
          <a:ln w="12700">
            <a:miter lim="400000"/>
          </a:ln>
        </p:spPr>
      </p:pic>
      <p:sp>
        <p:nvSpPr>
          <p:cNvPr id="142" name="Text 5"/>
          <p:cNvSpPr txBox="1"/>
          <p:nvPr/>
        </p:nvSpPr>
        <p:spPr>
          <a:xfrm>
            <a:off x="7614760" y="6550462"/>
            <a:ext cx="6185538" cy="7383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3000"/>
              </a:lnSpc>
              <a:defRPr>
                <a:solidFill>
                  <a:srgbClr val="27252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Inspired by Netflix and Spotify's personalized content delivery.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Screenshot 2025-08-21 at 9.23.51 PM.png" descr="Screenshot 2025-08-21 at 9.23.51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95365"/>
            <a:ext cx="14630400" cy="643886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Screenshot 2025-08-21 at 9.36.00 PM.png" descr="Screenshot 2025-08-21 at 9.36.00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64446"/>
            <a:ext cx="14630400" cy="450070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Text 0"/>
          <p:cNvSpPr txBox="1"/>
          <p:nvPr/>
        </p:nvSpPr>
        <p:spPr>
          <a:xfrm>
            <a:off x="837722" y="2309216"/>
            <a:ext cx="5469459" cy="687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5500"/>
              </a:lnSpc>
              <a:defRPr sz="4400">
                <a:solidFill>
                  <a:srgbClr val="D73AD7"/>
                </a:solidFill>
                <a:latin typeface="Source Serif Pro Semi Bold"/>
                <a:ea typeface="Source Serif Pro Semi Bold"/>
                <a:cs typeface="Source Serif Pro Semi Bold"/>
                <a:sym typeface="Source Serif Pro Semi Bold"/>
              </a:defRPr>
            </a:lvl1pPr>
          </a:lstStyle>
          <a:p>
            <a:r>
              <a:t>Our Technology Stack</a:t>
            </a:r>
          </a:p>
        </p:txBody>
      </p:sp>
      <p:sp>
        <p:nvSpPr>
          <p:cNvPr id="149" name="Text 1"/>
          <p:cNvSpPr txBox="1"/>
          <p:nvPr/>
        </p:nvSpPr>
        <p:spPr>
          <a:xfrm>
            <a:off x="837722" y="3491984"/>
            <a:ext cx="6200862" cy="3573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3000"/>
              </a:lnSpc>
              <a:defRPr>
                <a:solidFill>
                  <a:srgbClr val="27252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 robust set of tools powers our AI-driven suggestion system.</a:t>
            </a:r>
          </a:p>
        </p:txBody>
      </p:sp>
      <p:pic>
        <p:nvPicPr>
          <p:cNvPr id="150" name="Image 0" descr="Image 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722" y="4144207"/>
            <a:ext cx="598413" cy="598412"/>
          </a:xfrm>
          <a:prstGeom prst="rect">
            <a:avLst/>
          </a:prstGeom>
          <a:ln w="12700">
            <a:miter lim="400000"/>
          </a:ln>
        </p:spPr>
      </p:pic>
      <p:sp>
        <p:nvSpPr>
          <p:cNvPr id="151" name="Text 2"/>
          <p:cNvSpPr txBox="1"/>
          <p:nvPr/>
        </p:nvSpPr>
        <p:spPr>
          <a:xfrm>
            <a:off x="837721" y="5041820"/>
            <a:ext cx="2295923" cy="3385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700"/>
              </a:lnSpc>
              <a:defRPr sz="2200">
                <a:solidFill>
                  <a:srgbClr val="272525"/>
                </a:solidFill>
                <a:latin typeface="Source Serif Pro Semi Bold"/>
                <a:ea typeface="Source Serif Pro Semi Bold"/>
                <a:cs typeface="Source Serif Pro Semi Bold"/>
                <a:sym typeface="Source Serif Pro Semi Bold"/>
              </a:defRPr>
            </a:lvl1pPr>
          </a:lstStyle>
          <a:p>
            <a:r>
              <a:t>Frontend/Backend</a:t>
            </a:r>
          </a:p>
        </p:txBody>
      </p:sp>
      <p:sp>
        <p:nvSpPr>
          <p:cNvPr id="152" name="Text 3"/>
          <p:cNvSpPr txBox="1"/>
          <p:nvPr/>
        </p:nvSpPr>
        <p:spPr>
          <a:xfrm>
            <a:off x="837720" y="5537358"/>
            <a:ext cx="3645968" cy="3573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3000"/>
              </a:lnSpc>
              <a:defRPr>
                <a:solidFill>
                  <a:srgbClr val="27252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HTML,CSS,Javascript,Python,Flask</a:t>
            </a:r>
          </a:p>
        </p:txBody>
      </p:sp>
      <p:pic>
        <p:nvPicPr>
          <p:cNvPr id="153" name="Image 1" descr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5776" y="4144207"/>
            <a:ext cx="598412" cy="598412"/>
          </a:xfrm>
          <a:prstGeom prst="rect">
            <a:avLst/>
          </a:prstGeom>
          <a:ln w="12700">
            <a:miter lim="400000"/>
          </a:ln>
        </p:spPr>
      </p:pic>
      <p:sp>
        <p:nvSpPr>
          <p:cNvPr id="154" name="Text 4"/>
          <p:cNvSpPr txBox="1"/>
          <p:nvPr/>
        </p:nvSpPr>
        <p:spPr>
          <a:xfrm>
            <a:off x="5255776" y="5041820"/>
            <a:ext cx="1115567" cy="3385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700"/>
              </a:lnSpc>
              <a:defRPr sz="2200">
                <a:solidFill>
                  <a:srgbClr val="272525"/>
                </a:solidFill>
                <a:latin typeface="Source Serif Pro Semi Bold"/>
                <a:ea typeface="Source Serif Pro Semi Bold"/>
                <a:cs typeface="Source Serif Pro Semi Bold"/>
                <a:sym typeface="Source Serif Pro Semi Bold"/>
              </a:defRPr>
            </a:lvl1pPr>
          </a:lstStyle>
          <a:p>
            <a:r>
              <a:t>ML Tools</a:t>
            </a:r>
          </a:p>
        </p:txBody>
      </p:sp>
      <p:sp>
        <p:nvSpPr>
          <p:cNvPr id="155" name="Text 5"/>
          <p:cNvSpPr txBox="1"/>
          <p:nvPr/>
        </p:nvSpPr>
        <p:spPr>
          <a:xfrm>
            <a:off x="5255776" y="5537358"/>
            <a:ext cx="2914068" cy="3573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3000"/>
              </a:lnSpc>
              <a:defRPr>
                <a:solidFill>
                  <a:srgbClr val="27252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pandas, NumPy, TensorFlow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Text 0"/>
          <p:cNvSpPr txBox="1"/>
          <p:nvPr/>
        </p:nvSpPr>
        <p:spPr>
          <a:xfrm>
            <a:off x="695799" y="546616"/>
            <a:ext cx="5467178" cy="572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4600"/>
              </a:lnSpc>
              <a:defRPr sz="3600">
                <a:solidFill>
                  <a:srgbClr val="D73AD7"/>
                </a:solidFill>
                <a:latin typeface="Source Serif Pro Semi Bold"/>
                <a:ea typeface="Source Serif Pro Semi Bold"/>
                <a:cs typeface="Source Serif Pro Semi Bold"/>
                <a:sym typeface="Source Serif Pro Semi Bold"/>
              </a:defRPr>
            </a:lvl1pPr>
          </a:lstStyle>
          <a:p>
            <a:r>
              <a:t>Our Data &amp; How We Use It</a:t>
            </a:r>
          </a:p>
        </p:txBody>
      </p:sp>
      <p:sp>
        <p:nvSpPr>
          <p:cNvPr id="158" name="Text 1"/>
          <p:cNvSpPr txBox="1"/>
          <p:nvPr/>
        </p:nvSpPr>
        <p:spPr>
          <a:xfrm>
            <a:off x="695798" y="1528880"/>
            <a:ext cx="8127462" cy="2978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500"/>
              </a:lnSpc>
              <a:defRPr sz="1500">
                <a:solidFill>
                  <a:srgbClr val="27252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We leverage diverse data sources and meticulous preprocessing for effective recommendations.</a:t>
            </a:r>
          </a:p>
        </p:txBody>
      </p:sp>
      <p:sp>
        <p:nvSpPr>
          <p:cNvPr id="159" name="Text 2"/>
          <p:cNvSpPr txBox="1"/>
          <p:nvPr/>
        </p:nvSpPr>
        <p:spPr>
          <a:xfrm>
            <a:off x="695800" y="2269331"/>
            <a:ext cx="2896766" cy="2862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300"/>
              </a:lnSpc>
              <a:defRPr>
                <a:solidFill>
                  <a:srgbClr val="D73AD7"/>
                </a:solidFill>
                <a:latin typeface="Source Serif Pro Semi Bold"/>
                <a:ea typeface="Source Serif Pro Semi Bold"/>
                <a:cs typeface="Source Serif Pro Semi Bold"/>
                <a:sym typeface="Source Serif Pro Semi Bold"/>
              </a:defRPr>
            </a:lvl1pPr>
          </a:lstStyle>
          <a:p>
            <a:r>
              <a:t>Where the data comes from:</a:t>
            </a:r>
          </a:p>
        </p:txBody>
      </p:sp>
      <p:sp>
        <p:nvSpPr>
          <p:cNvPr id="160" name="Text 3"/>
          <p:cNvSpPr txBox="1"/>
          <p:nvPr/>
        </p:nvSpPr>
        <p:spPr>
          <a:xfrm>
            <a:off x="695800" y="2760345"/>
            <a:ext cx="5007186" cy="2978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500"/>
              </a:lnSpc>
              <a:defRPr sz="1500">
                <a:solidFill>
                  <a:srgbClr val="27252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Public posts Twitter data, Reddit posts, or sample datasets.</a:t>
            </a:r>
          </a:p>
        </p:txBody>
      </p:sp>
      <p:sp>
        <p:nvSpPr>
          <p:cNvPr id="161" name="Text 4"/>
          <p:cNvSpPr txBox="1"/>
          <p:nvPr/>
        </p:nvSpPr>
        <p:spPr>
          <a:xfrm>
            <a:off x="695797" y="3277194"/>
            <a:ext cx="4775794" cy="2862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300"/>
              </a:lnSpc>
              <a:defRPr>
                <a:solidFill>
                  <a:srgbClr val="D73AD7"/>
                </a:solidFill>
                <a:latin typeface="Source Serif Pro Semi Bold"/>
                <a:ea typeface="Source Serif Pro Semi Bold"/>
                <a:cs typeface="Source Serif Pro Semi Bold"/>
                <a:sym typeface="Source Serif Pro Semi Bold"/>
              </a:defRPr>
            </a:lvl1pPr>
          </a:lstStyle>
          <a:p>
            <a:r>
              <a:t>What info we use/How we prepare the data:</a:t>
            </a:r>
          </a:p>
        </p:txBody>
      </p:sp>
      <p:sp>
        <p:nvSpPr>
          <p:cNvPr id="162" name="Text 5"/>
          <p:cNvSpPr txBox="1"/>
          <p:nvPr/>
        </p:nvSpPr>
        <p:spPr>
          <a:xfrm>
            <a:off x="695798" y="3768209"/>
            <a:ext cx="3246309" cy="2978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 marL="342900" indent="-342900">
              <a:lnSpc>
                <a:spcPts val="2500"/>
              </a:lnSpc>
              <a:buSzPct val="100000"/>
              <a:buChar char="•"/>
              <a:defRPr sz="1500">
                <a:solidFill>
                  <a:srgbClr val="27252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Post content, hashtags, likes, time</a:t>
            </a:r>
          </a:p>
        </p:txBody>
      </p:sp>
      <p:sp>
        <p:nvSpPr>
          <p:cNvPr id="163" name="Text 6"/>
          <p:cNvSpPr txBox="1"/>
          <p:nvPr/>
        </p:nvSpPr>
        <p:spPr>
          <a:xfrm>
            <a:off x="695799" y="4155876"/>
            <a:ext cx="5395386" cy="15678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/>
          <a:p>
            <a:pPr marL="342900" indent="-342900">
              <a:lnSpc>
                <a:spcPts val="2500"/>
              </a:lnSpc>
              <a:buSzPct val="100000"/>
              <a:buChar char="•"/>
              <a:defRPr sz="1500">
                <a:solidFill>
                  <a:srgbClr val="27252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User interests, location</a:t>
            </a:r>
          </a:p>
          <a:p>
            <a:pPr marL="342900" indent="-342900">
              <a:lnSpc>
                <a:spcPts val="2500"/>
              </a:lnSpc>
              <a:buSzPct val="100000"/>
              <a:buChar char="•"/>
              <a:defRPr sz="1500" b="1">
                <a:solidFill>
                  <a:srgbClr val="27252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Clean it:</a:t>
            </a:r>
            <a:r>
              <a:rPr b="0"/>
              <a:t> Remove Unwanted text or symbols</a:t>
            </a:r>
          </a:p>
          <a:p>
            <a:pPr marL="342900" indent="-342900">
              <a:lnSpc>
                <a:spcPts val="2500"/>
              </a:lnSpc>
              <a:buSzPct val="100000"/>
              <a:buChar char="•"/>
              <a:defRPr sz="1500" b="1">
                <a:solidFill>
                  <a:srgbClr val="27252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Break it into parts:</a:t>
            </a:r>
            <a:r>
              <a:rPr b="0"/>
              <a:t> Tokenise the next</a:t>
            </a:r>
          </a:p>
          <a:p>
            <a:pPr marL="342900" indent="-342900">
              <a:lnSpc>
                <a:spcPts val="2500"/>
              </a:lnSpc>
              <a:buSzPct val="100000"/>
              <a:buChar char="•"/>
              <a:defRPr sz="1500" b="1">
                <a:solidFill>
                  <a:srgbClr val="27252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Covert into numbers:</a:t>
            </a:r>
            <a:r>
              <a:rPr b="0"/>
              <a:t> Use embedding so AI understands it</a:t>
            </a:r>
          </a:p>
          <a:p>
            <a:pPr marL="342900" indent="-342900">
              <a:lnSpc>
                <a:spcPts val="2500"/>
              </a:lnSpc>
              <a:buSzPct val="100000"/>
              <a:buChar char="•"/>
              <a:defRPr sz="1500" b="1">
                <a:solidFill>
                  <a:srgbClr val="27252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Organize it: </a:t>
            </a:r>
            <a:r>
              <a:rPr b="0"/>
              <a:t>Combine,reduce,and format it for training</a:t>
            </a:r>
          </a:p>
        </p:txBody>
      </p:sp>
      <p:pic>
        <p:nvPicPr>
          <p:cNvPr id="164" name="Image 0" descr="Image 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5349" y="2294215"/>
            <a:ext cx="6376869" cy="46763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Text 0"/>
          <p:cNvSpPr txBox="1"/>
          <p:nvPr/>
        </p:nvSpPr>
        <p:spPr>
          <a:xfrm>
            <a:off x="587452" y="461485"/>
            <a:ext cx="10582816" cy="4766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3800"/>
              </a:lnSpc>
              <a:defRPr sz="3100">
                <a:solidFill>
                  <a:srgbClr val="D73AD7"/>
                </a:solidFill>
                <a:latin typeface="Source Serif Pro Semi Bold"/>
                <a:ea typeface="Source Serif Pro Semi Bold"/>
                <a:cs typeface="Source Serif Pro Semi Bold"/>
                <a:sym typeface="Source Serif Pro Semi Bold"/>
              </a:defRPr>
            </a:lvl1pPr>
          </a:lstStyle>
          <a:p>
            <a:r>
              <a:t>Proposed Methodology/Architecture/Algorithm/Technique/etc</a:t>
            </a:r>
          </a:p>
        </p:txBody>
      </p:sp>
      <p:pic>
        <p:nvPicPr>
          <p:cNvPr id="167" name="Screenshot 2025-08-24 at 4.22.25 PM.png" descr="Screenshot 2025-08-24 at 4.22.25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9210" y="2623238"/>
            <a:ext cx="14688820" cy="298312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Image 0" descr="Image 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22859"/>
            <a:ext cx="5486400" cy="8229601"/>
          </a:xfrm>
          <a:prstGeom prst="rect">
            <a:avLst/>
          </a:prstGeom>
          <a:ln w="12700">
            <a:miter lim="400000"/>
          </a:ln>
        </p:spPr>
      </p:pic>
      <p:sp>
        <p:nvSpPr>
          <p:cNvPr id="170" name="Text 0"/>
          <p:cNvSpPr txBox="1"/>
          <p:nvPr/>
        </p:nvSpPr>
        <p:spPr>
          <a:xfrm>
            <a:off x="837724" y="2713670"/>
            <a:ext cx="7468552" cy="13858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5500"/>
              </a:lnSpc>
              <a:defRPr sz="4400">
                <a:solidFill>
                  <a:srgbClr val="D73AD7"/>
                </a:solidFill>
                <a:latin typeface="Source Serif Pro Semi Bold"/>
                <a:ea typeface="Source Serif Pro Semi Bold"/>
                <a:cs typeface="Source Serif Pro Semi Bold"/>
                <a:sym typeface="Source Serif Pro Semi Bold"/>
              </a:defRPr>
            </a:lvl1pPr>
          </a:lstStyle>
          <a:p>
            <a:r>
              <a:t>What the user sees:A Personalized Experience</a:t>
            </a:r>
          </a:p>
        </p:txBody>
      </p:sp>
      <p:sp>
        <p:nvSpPr>
          <p:cNvPr id="171" name="Text 1"/>
          <p:cNvSpPr txBox="1"/>
          <p:nvPr/>
        </p:nvSpPr>
        <p:spPr>
          <a:xfrm>
            <a:off x="837721" y="4480678"/>
            <a:ext cx="3570847" cy="3573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3000"/>
              </a:lnSpc>
              <a:defRPr>
                <a:solidFill>
                  <a:srgbClr val="27252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 glimpse into the user experience:</a:t>
            </a:r>
          </a:p>
        </p:txBody>
      </p:sp>
      <p:sp>
        <p:nvSpPr>
          <p:cNvPr id="172" name="Text 2"/>
          <p:cNvSpPr txBox="1"/>
          <p:nvPr/>
        </p:nvSpPr>
        <p:spPr>
          <a:xfrm>
            <a:off x="837721" y="5132901"/>
            <a:ext cx="6461164" cy="3573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3000"/>
              </a:lnSpc>
              <a:defRPr>
                <a:solidFill>
                  <a:srgbClr val="27252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Login —&gt; Home Feed —&gt; Prompt—&gt;Recommendation Section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398</Words>
  <Application>Microsoft Office PowerPoint</Application>
  <PresentationFormat>Custom</PresentationFormat>
  <Paragraphs>60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ABHINAYA MOHITHA</dc:creator>
  <cp:lastModifiedBy>abhinayamohitha@outlook.com</cp:lastModifiedBy>
  <cp:revision>1</cp:revision>
  <dcterms:modified xsi:type="dcterms:W3CDTF">2025-11-03T16:48:08Z</dcterms:modified>
</cp:coreProperties>
</file>